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3" r:id="rId2"/>
  </p:sldMasterIdLst>
  <p:sldIdLst>
    <p:sldId id="256" r:id="rId3"/>
    <p:sldId id="314" r:id="rId4"/>
    <p:sldId id="257" r:id="rId5"/>
    <p:sldId id="259" r:id="rId6"/>
    <p:sldId id="264" r:id="rId7"/>
    <p:sldId id="297" r:id="rId8"/>
    <p:sldId id="298" r:id="rId9"/>
    <p:sldId id="277" r:id="rId10"/>
    <p:sldId id="299" r:id="rId11"/>
    <p:sldId id="300" r:id="rId12"/>
    <p:sldId id="301" r:id="rId13"/>
    <p:sldId id="302" r:id="rId14"/>
    <p:sldId id="304" r:id="rId15"/>
    <p:sldId id="305" r:id="rId16"/>
    <p:sldId id="306" r:id="rId17"/>
    <p:sldId id="303" r:id="rId18"/>
    <p:sldId id="307" r:id="rId19"/>
    <p:sldId id="288" r:id="rId20"/>
    <p:sldId id="309" r:id="rId21"/>
    <p:sldId id="308" r:id="rId22"/>
    <p:sldId id="310" r:id="rId23"/>
    <p:sldId id="311" r:id="rId24"/>
    <p:sldId id="312" r:id="rId25"/>
    <p:sldId id="313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5A06"/>
    <a:srgbClr val="7ABC32"/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72" d="100"/>
          <a:sy n="72" d="100"/>
        </p:scale>
        <p:origin x="110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1/31/2023</a:t>
            </a:fld>
            <a:endParaRPr lang="en-US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1/31/2023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1/31/2023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>
            <a:extLst>
              <a:ext uri="{FF2B5EF4-FFF2-40B4-BE49-F238E27FC236}">
                <a16:creationId xmlns:a16="http://schemas.microsoft.com/office/drawing/2014/main" id="{CCAA30DA-E364-46F3-A751-BC5D83CEAC21}"/>
              </a:ext>
            </a:extLst>
          </p:cNvPr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74CE845A-89F5-475E-A08A-CFB9FBD5ADCE}"/>
              </a:ext>
            </a:extLst>
          </p:cNvPr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6" name="Дата 6">
            <a:extLst>
              <a:ext uri="{FF2B5EF4-FFF2-40B4-BE49-F238E27FC236}">
                <a16:creationId xmlns:a16="http://schemas.microsoft.com/office/drawing/2014/main" id="{B1FF2E20-8FA3-4DF7-89AB-15A8638B0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97A27B4-1F94-46C3-82C9-191D2BB51DFB}" type="datetimeFigureOut">
              <a:rPr lang="en-US"/>
              <a:pPr>
                <a:defRPr/>
              </a:pPr>
              <a:t>1/31/2023</a:t>
            </a:fld>
            <a:endParaRPr lang="en-US"/>
          </a:p>
        </p:txBody>
      </p:sp>
      <p:sp>
        <p:nvSpPr>
          <p:cNvPr id="7" name="Нижний колонтитул 19">
            <a:extLst>
              <a:ext uri="{FF2B5EF4-FFF2-40B4-BE49-F238E27FC236}">
                <a16:creationId xmlns:a16="http://schemas.microsoft.com/office/drawing/2014/main" id="{E41024F2-CBD9-42CF-856C-48AD92527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Номер слайда 9">
            <a:extLst>
              <a:ext uri="{FF2B5EF4-FFF2-40B4-BE49-F238E27FC236}">
                <a16:creationId xmlns:a16="http://schemas.microsoft.com/office/drawing/2014/main" id="{050792E6-7019-4547-95DE-C1A816CD5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BD582-8560-41EA-9B12-139554C7FEAB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3940695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23">
            <a:extLst>
              <a:ext uri="{FF2B5EF4-FFF2-40B4-BE49-F238E27FC236}">
                <a16:creationId xmlns:a16="http://schemas.microsoft.com/office/drawing/2014/main" id="{F00B393E-7060-4147-AD4B-69BA519E4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AB9C8-0DB3-4937-8097-74FFB8B67DD5}" type="datetimeFigureOut">
              <a:rPr lang="en-US"/>
              <a:pPr>
                <a:defRPr/>
              </a:pPr>
              <a:t>1/31/2023</a:t>
            </a:fld>
            <a:endParaRPr lang="en-US"/>
          </a:p>
        </p:txBody>
      </p:sp>
      <p:sp>
        <p:nvSpPr>
          <p:cNvPr id="5" name="Нижний колонтитул 9">
            <a:extLst>
              <a:ext uri="{FF2B5EF4-FFF2-40B4-BE49-F238E27FC236}">
                <a16:creationId xmlns:a16="http://schemas.microsoft.com/office/drawing/2014/main" id="{FA2CEE62-B527-4069-8F6F-CC449A854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1">
            <a:extLst>
              <a:ext uri="{FF2B5EF4-FFF2-40B4-BE49-F238E27FC236}">
                <a16:creationId xmlns:a16="http://schemas.microsoft.com/office/drawing/2014/main" id="{816FBC0B-6F7A-4423-95AD-1BCBDDFC1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754D2-A0AE-4997-A83A-96FA3EBA727E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8190720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E90EB71-780C-4055-84DE-342C19A5D13D}"/>
              </a:ext>
            </a:extLst>
          </p:cNvPr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AD3E605-8C70-4358-8C52-0670828CA047}"/>
              </a:ext>
            </a:extLst>
          </p:cNvPr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C22B11E2-312D-4DB3-ABE5-9D68BB9A6F74}"/>
              </a:ext>
            </a:extLst>
          </p:cNvPr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8AB8AF97-7790-4F84-AE02-0C36A6B1BC18}"/>
              </a:ext>
            </a:extLst>
          </p:cNvPr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Дата 3">
            <a:extLst>
              <a:ext uri="{FF2B5EF4-FFF2-40B4-BE49-F238E27FC236}">
                <a16:creationId xmlns:a16="http://schemas.microsoft.com/office/drawing/2014/main" id="{61ED6463-A021-4A0D-9312-2B119F4B1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D91657A-A0C5-42E9-B3DB-AE9F52B1EC7D}" type="datetimeFigureOut">
              <a:rPr lang="en-US"/>
              <a:pPr>
                <a:defRPr/>
              </a:pPr>
              <a:t>1/31/2023</a:t>
            </a:fld>
            <a:endParaRPr lang="en-US"/>
          </a:p>
        </p:txBody>
      </p:sp>
      <p:sp>
        <p:nvSpPr>
          <p:cNvPr id="9" name="Нижний колонтитул 4">
            <a:extLst>
              <a:ext uri="{FF2B5EF4-FFF2-40B4-BE49-F238E27FC236}">
                <a16:creationId xmlns:a16="http://schemas.microsoft.com/office/drawing/2014/main" id="{6FBB5707-FF83-4BFA-B166-0EFEF9B3C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Номер слайда 5">
            <a:extLst>
              <a:ext uri="{FF2B5EF4-FFF2-40B4-BE49-F238E27FC236}">
                <a16:creationId xmlns:a16="http://schemas.microsoft.com/office/drawing/2014/main" id="{0D1EBAA4-C820-4F90-9119-B0450BDC9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34A2D-6125-4037-A88D-CDC505F79535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8536873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23">
            <a:extLst>
              <a:ext uri="{FF2B5EF4-FFF2-40B4-BE49-F238E27FC236}">
                <a16:creationId xmlns:a16="http://schemas.microsoft.com/office/drawing/2014/main" id="{8DE58ABE-4ECF-4458-87D8-D5A07B39C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61C3D-2A14-4236-ACC0-3EEA11D3E877}" type="datetimeFigureOut">
              <a:rPr lang="en-US"/>
              <a:pPr>
                <a:defRPr/>
              </a:pPr>
              <a:t>1/31/2023</a:t>
            </a:fld>
            <a:endParaRPr lang="en-US"/>
          </a:p>
        </p:txBody>
      </p:sp>
      <p:sp>
        <p:nvSpPr>
          <p:cNvPr id="6" name="Нижний колонтитул 9">
            <a:extLst>
              <a:ext uri="{FF2B5EF4-FFF2-40B4-BE49-F238E27FC236}">
                <a16:creationId xmlns:a16="http://schemas.microsoft.com/office/drawing/2014/main" id="{5DC8D31F-0C7F-4552-8EEE-A795144FB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1">
            <a:extLst>
              <a:ext uri="{FF2B5EF4-FFF2-40B4-BE49-F238E27FC236}">
                <a16:creationId xmlns:a16="http://schemas.microsoft.com/office/drawing/2014/main" id="{FCEC7DFE-DBCF-4A9E-AE9F-3035E69B2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BA07F-4F15-40CF-B232-2F6E402D9FBE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1910952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2F2841D-F3A0-4518-AB98-F6EC07505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9B95AF-508C-44AE-A680-C978DE9C2045}" type="datetimeFigureOut">
              <a:rPr lang="en-US"/>
              <a:pPr>
                <a:defRPr/>
              </a:pPr>
              <a:t>1/31/2023</a:t>
            </a:fld>
            <a:endParaRPr lang="en-US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EAE9157-B491-4D27-9CC2-BBFD025B1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3E7A959-B666-4718-B82D-39E4382FA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1D495-2CA3-4113-A35A-A4E5EE6A956D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5567747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3">
            <a:extLst>
              <a:ext uri="{FF2B5EF4-FFF2-40B4-BE49-F238E27FC236}">
                <a16:creationId xmlns:a16="http://schemas.microsoft.com/office/drawing/2014/main" id="{4187EA8F-9313-4C35-8EF3-46E77E880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27B87-FA47-430B-87F8-8209EEFEC2C4}" type="datetimeFigureOut">
              <a:rPr lang="en-US"/>
              <a:pPr>
                <a:defRPr/>
              </a:pPr>
              <a:t>1/31/2023</a:t>
            </a:fld>
            <a:endParaRPr lang="en-US"/>
          </a:p>
        </p:txBody>
      </p:sp>
      <p:sp>
        <p:nvSpPr>
          <p:cNvPr id="4" name="Нижний колонтитул 9">
            <a:extLst>
              <a:ext uri="{FF2B5EF4-FFF2-40B4-BE49-F238E27FC236}">
                <a16:creationId xmlns:a16="http://schemas.microsoft.com/office/drawing/2014/main" id="{41B107B1-26F3-4DE6-BCD3-BEF274BFA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21">
            <a:extLst>
              <a:ext uri="{FF2B5EF4-FFF2-40B4-BE49-F238E27FC236}">
                <a16:creationId xmlns:a16="http://schemas.microsoft.com/office/drawing/2014/main" id="{CB5EBDB8-D783-4120-B510-7D2AD1C06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C2C43-DA08-43AA-975D-3C11FBAFF20E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3758511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44AABDB-CDC7-4491-9F30-91022122FB1D}"/>
              </a:ext>
            </a:extLst>
          </p:cNvPr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CAC85703-1F02-42C1-8093-F641AFDA17EE}"/>
              </a:ext>
            </a:extLst>
          </p:cNvPr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>
            <a:extLst>
              <a:ext uri="{FF2B5EF4-FFF2-40B4-BE49-F238E27FC236}">
                <a16:creationId xmlns:a16="http://schemas.microsoft.com/office/drawing/2014/main" id="{85B6ECEA-C35D-488E-8D4A-1C091A0BA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832998E-4D5B-457D-8A7A-1D92D9F40E75}" type="datetimeFigureOut">
              <a:rPr lang="en-US"/>
              <a:pPr>
                <a:defRPr/>
              </a:pPr>
              <a:t>1/31/2023</a:t>
            </a:fld>
            <a:endParaRPr lang="en-US"/>
          </a:p>
        </p:txBody>
      </p:sp>
      <p:sp>
        <p:nvSpPr>
          <p:cNvPr id="5" name="Нижний колонтитул 2">
            <a:extLst>
              <a:ext uri="{FF2B5EF4-FFF2-40B4-BE49-F238E27FC236}">
                <a16:creationId xmlns:a16="http://schemas.microsoft.com/office/drawing/2014/main" id="{DD0A9225-2C43-4721-B14E-FA2563FB6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3">
            <a:extLst>
              <a:ext uri="{FF2B5EF4-FFF2-40B4-BE49-F238E27FC236}">
                <a16:creationId xmlns:a16="http://schemas.microsoft.com/office/drawing/2014/main" id="{2EAB7B10-64B0-4A6F-AF1C-5C37523EC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57938-8D85-439C-9313-E99406AC4180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0922397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C6E5634-AE01-478C-AE96-C2256CC9E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12A06CA-C9AD-4BB5-B39D-51166B6E0922}" type="datetimeFigureOut">
              <a:rPr lang="en-US"/>
              <a:pPr>
                <a:defRPr/>
              </a:pPr>
              <a:t>1/31/2023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4135E3C-EE5F-4975-ACFC-1ADA66CF2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018C943-D0DD-49A5-A160-289157C78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36AE6-1BAA-448B-9784-4CA399A8575A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845585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1/31/2023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E0CA6E19-3FE4-4B80-856D-E91357253C2F}"/>
              </a:ext>
            </a:extLst>
          </p:cNvPr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eaLnBrk="1" fontAlgn="auto" hangingPunct="1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Блок-схема: процесс 5">
            <a:extLst>
              <a:ext uri="{FF2B5EF4-FFF2-40B4-BE49-F238E27FC236}">
                <a16:creationId xmlns:a16="http://schemas.microsoft.com/office/drawing/2014/main" id="{6BF4B24F-8E90-45B2-9B41-259C3EB3068F}"/>
              </a:ext>
            </a:extLst>
          </p:cNvPr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6">
            <a:extLst>
              <a:ext uri="{FF2B5EF4-FFF2-40B4-BE49-F238E27FC236}">
                <a16:creationId xmlns:a16="http://schemas.microsoft.com/office/drawing/2014/main" id="{B9E206C0-689C-4AA2-BFCF-FC764EE7AFB4}"/>
              </a:ext>
            </a:extLst>
          </p:cNvPr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Дата 4">
            <a:extLst>
              <a:ext uri="{FF2B5EF4-FFF2-40B4-BE49-F238E27FC236}">
                <a16:creationId xmlns:a16="http://schemas.microsoft.com/office/drawing/2014/main" id="{10C50D05-EBAB-4779-A2F6-4C1688A7D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E15D51D-1638-427B-9483-9503AE206B97}" type="datetimeFigureOut">
              <a:rPr lang="en-US"/>
              <a:pPr>
                <a:defRPr/>
              </a:pPr>
              <a:t>1/31/2023</a:t>
            </a:fld>
            <a:endParaRPr lang="en-US"/>
          </a:p>
        </p:txBody>
      </p:sp>
      <p:sp>
        <p:nvSpPr>
          <p:cNvPr id="9" name="Нижний колонтитул 5">
            <a:extLst>
              <a:ext uri="{FF2B5EF4-FFF2-40B4-BE49-F238E27FC236}">
                <a16:creationId xmlns:a16="http://schemas.microsoft.com/office/drawing/2014/main" id="{B0C017B4-02B2-412B-B7EB-BB71B5412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Номер слайда 6">
            <a:extLst>
              <a:ext uri="{FF2B5EF4-FFF2-40B4-BE49-F238E27FC236}">
                <a16:creationId xmlns:a16="http://schemas.microsoft.com/office/drawing/2014/main" id="{AFF957DC-62E2-450F-9B4F-A5A46E50C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CFF9B-E880-4D5B-AF0B-BF88F641867B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8660338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23">
            <a:extLst>
              <a:ext uri="{FF2B5EF4-FFF2-40B4-BE49-F238E27FC236}">
                <a16:creationId xmlns:a16="http://schemas.microsoft.com/office/drawing/2014/main" id="{D7FF2E7B-C4A6-4B5D-864E-4C9357B3B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CCBC7-D9FA-406C-B20B-A854F333A127}" type="datetimeFigureOut">
              <a:rPr lang="en-US"/>
              <a:pPr>
                <a:defRPr/>
              </a:pPr>
              <a:t>1/31/2023</a:t>
            </a:fld>
            <a:endParaRPr lang="en-US"/>
          </a:p>
        </p:txBody>
      </p:sp>
      <p:sp>
        <p:nvSpPr>
          <p:cNvPr id="5" name="Нижний колонтитул 9">
            <a:extLst>
              <a:ext uri="{FF2B5EF4-FFF2-40B4-BE49-F238E27FC236}">
                <a16:creationId xmlns:a16="http://schemas.microsoft.com/office/drawing/2014/main" id="{47B36FAE-F6DC-4BD3-974E-4D87D0E99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1">
            <a:extLst>
              <a:ext uri="{FF2B5EF4-FFF2-40B4-BE49-F238E27FC236}">
                <a16:creationId xmlns:a16="http://schemas.microsoft.com/office/drawing/2014/main" id="{1BA9D399-51D0-4253-9E80-BD416E8E7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FD55D-C586-4D2F-A1FA-916EAE3863DB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9320304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23">
            <a:extLst>
              <a:ext uri="{FF2B5EF4-FFF2-40B4-BE49-F238E27FC236}">
                <a16:creationId xmlns:a16="http://schemas.microsoft.com/office/drawing/2014/main" id="{7896154F-1003-4017-82FD-FB59B6A72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976EC-01B3-4E22-AF90-E7FC5C55A7C4}" type="datetimeFigureOut">
              <a:rPr lang="en-US"/>
              <a:pPr>
                <a:defRPr/>
              </a:pPr>
              <a:t>1/31/2023</a:t>
            </a:fld>
            <a:endParaRPr lang="en-US"/>
          </a:p>
        </p:txBody>
      </p:sp>
      <p:sp>
        <p:nvSpPr>
          <p:cNvPr id="5" name="Нижний колонтитул 9">
            <a:extLst>
              <a:ext uri="{FF2B5EF4-FFF2-40B4-BE49-F238E27FC236}">
                <a16:creationId xmlns:a16="http://schemas.microsoft.com/office/drawing/2014/main" id="{BE6D8449-2F09-42DD-B613-8DA3E9A55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1">
            <a:extLst>
              <a:ext uri="{FF2B5EF4-FFF2-40B4-BE49-F238E27FC236}">
                <a16:creationId xmlns:a16="http://schemas.microsoft.com/office/drawing/2014/main" id="{7A30E2EF-B0BC-4989-8818-2504D3FD9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937EB-A1BE-4F0C-8E9E-348181DE9FCF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672382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1/31/2023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1/31/2023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1/31/2023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1/31/2023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1/31/2023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1/31/2023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1/31/2023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3074F12-AA26-4AC8-9962-C36BB8F32554}" type="datetimeFigureOut">
              <a:rPr lang="en-US" smtClean="0"/>
              <a:pPr/>
              <a:t>1/31/2023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>
            <a:extLst>
              <a:ext uri="{FF2B5EF4-FFF2-40B4-BE49-F238E27FC236}">
                <a16:creationId xmlns:a16="http://schemas.microsoft.com/office/drawing/2014/main" id="{DED71EC8-7BAF-4A2C-A679-C4EE1C36C8A8}"/>
              </a:ext>
            </a:extLst>
          </p:cNvPr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86466E81-03A9-47EC-93FA-9AE8A12955B2}"/>
              </a:ext>
            </a:extLst>
          </p:cNvPr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>
            <a:extLst>
              <a:ext uri="{FF2B5EF4-FFF2-40B4-BE49-F238E27FC236}">
                <a16:creationId xmlns:a16="http://schemas.microsoft.com/office/drawing/2014/main" id="{9D38D647-4CF6-4FFE-9323-75A43868FC76}"/>
              </a:ext>
            </a:extLst>
          </p:cNvPr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7C1A2328-BC03-4146-B6C1-5ED3FDECF081}"/>
              </a:ext>
            </a:extLst>
          </p:cNvPr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E20E1083-B0C9-4E47-AD15-AA9EE4C8A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33" name="Текст 8">
            <a:extLst>
              <a:ext uri="{FF2B5EF4-FFF2-40B4-BE49-F238E27FC236}">
                <a16:creationId xmlns:a16="http://schemas.microsoft.com/office/drawing/2014/main" id="{41167EDD-0095-4B2B-8693-01DCB5A5581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24" name="Дата 23">
            <a:extLst>
              <a:ext uri="{FF2B5EF4-FFF2-40B4-BE49-F238E27FC236}">
                <a16:creationId xmlns:a16="http://schemas.microsoft.com/office/drawing/2014/main" id="{28CC9D34-685A-4DE2-AC68-7B0A822434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F8EEE4A5-3F2A-4A36-B521-6032E0F34B77}" type="datetimeFigureOut">
              <a:rPr lang="en-US"/>
              <a:pPr>
                <a:defRPr/>
              </a:pPr>
              <a:t>1/31/2023</a:t>
            </a:fld>
            <a:endParaRPr lang="en-US"/>
          </a:p>
        </p:txBody>
      </p:sp>
      <p:sp>
        <p:nvSpPr>
          <p:cNvPr id="10" name="Нижний колонтитул 9">
            <a:extLst>
              <a:ext uri="{FF2B5EF4-FFF2-40B4-BE49-F238E27FC236}">
                <a16:creationId xmlns:a16="http://schemas.microsoft.com/office/drawing/2014/main" id="{10804255-8749-4D3F-AC20-4254322B76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Номер слайда 21">
            <a:extLst>
              <a:ext uri="{FF2B5EF4-FFF2-40B4-BE49-F238E27FC236}">
                <a16:creationId xmlns:a16="http://schemas.microsoft.com/office/drawing/2014/main" id="{57DAE99A-D08B-496C-BE73-D4A878DF19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B5A788"/>
                </a:solidFill>
                <a:latin typeface="Gill Sans MT"/>
              </a:defRPr>
            </a:lvl1pPr>
          </a:lstStyle>
          <a:p>
            <a:pPr>
              <a:defRPr/>
            </a:pPr>
            <a:fld id="{A1AAB480-34CF-4E6B-A7C5-218DB7B6E27F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05A37AE4-7CBC-4FAD-8A01-D06B5745B7FF}"/>
              </a:ext>
            </a:extLst>
          </p:cNvPr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858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7356" y="620688"/>
            <a:ext cx="6623364" cy="3240360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b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оценивание итогового собеседования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1604" y="4581128"/>
            <a:ext cx="7143800" cy="1080120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Н.В. Лукьянчикова, к.ф.н., доцент кафедры русской литературы ЯГПУ им. К.Д. Ушинского, доцент кафедры общего образования ГАУ ДПО ЯО «Институт развития образования» 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75DA808D-9FB2-4980-A81B-467C5F0757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9439" y="404664"/>
            <a:ext cx="7185334" cy="5688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4473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1A2D43-7537-4D66-B666-4C9DA1E2E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66130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Пересказ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D8B66B1-73A1-4C99-986D-DC6E3A82B1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marR="539115" algn="just">
              <a:spcAft>
                <a:spcPts val="0"/>
              </a:spcAft>
              <a:tabLst>
                <a:tab pos="4686300" algn="l"/>
              </a:tabLst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Если участник итогового собеседования пересказал текст не подробно, а СЖАТО, то общее количество баллов, которое получил участник итогового собеседования по критериям П1-П4, уменьшается на 1 балл. 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25737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C33F91BF-ECC7-4BC5-A146-6362C5CE0C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4645" y="620688"/>
            <a:ext cx="7501080" cy="547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8704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623B49-F9E3-4535-AB72-AF5D7C06E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</p:spPr>
        <p:txBody>
          <a:bodyPr/>
          <a:lstStyle/>
          <a:p>
            <a:pPr algn="ctr"/>
            <a:r>
              <a:rPr lang="ru-RU" sz="3900" dirty="0">
                <a:solidFill>
                  <a:srgbClr val="572314"/>
                </a:solidFill>
              </a:rPr>
              <a:t>Типы ошибок: грамматические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3492598-DBAD-4706-893B-E73331053A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600" y="908720"/>
            <a:ext cx="7962088" cy="5674642"/>
          </a:xfrm>
        </p:spPr>
        <p:txBody>
          <a:bodyPr>
            <a:normAutofit lnSpcReduction="10000"/>
          </a:bodyPr>
          <a:lstStyle/>
          <a:p>
            <a:pPr marL="365125" lvl="0" indent="-282575" algn="just" eaLnBrk="0" fontAlgn="base" hangingPunct="0">
              <a:spcBef>
                <a:spcPts val="0"/>
              </a:spcBef>
              <a:spcAft>
                <a:spcPct val="0"/>
              </a:spcAft>
              <a:buClr>
                <a:srgbClr val="3891A7"/>
              </a:buClr>
              <a:buFont typeface="Wingdings 2" panose="05020102010507070707" pitchFamily="18" charset="2"/>
              <a:buChar char=""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в предложениях с однородными членами;</a:t>
            </a:r>
          </a:p>
          <a:p>
            <a:pPr marL="365125" lvl="0" indent="-282575" algn="just" eaLnBrk="0" fontAlgn="base" hangingPunct="0">
              <a:spcBef>
                <a:spcPts val="0"/>
              </a:spcBef>
              <a:spcAft>
                <a:spcPct val="0"/>
              </a:spcAft>
              <a:buClr>
                <a:srgbClr val="3891A7"/>
              </a:buClr>
              <a:buFont typeface="Wingdings 2" panose="05020102010507070707" pitchFamily="18" charset="2"/>
              <a:buChar char=""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в предложениях с деепричастным оборотом;</a:t>
            </a:r>
          </a:p>
          <a:p>
            <a:pPr marL="365125" lvl="0" indent="-282575" algn="just" eaLnBrk="0" fontAlgn="base" hangingPunct="0">
              <a:spcBef>
                <a:spcPts val="0"/>
              </a:spcBef>
              <a:spcAft>
                <a:spcPct val="0"/>
              </a:spcAft>
              <a:buClr>
                <a:srgbClr val="3891A7"/>
              </a:buClr>
              <a:buFont typeface="Wingdings 2" panose="05020102010507070707" pitchFamily="18" charset="2"/>
              <a:buChar char=""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неправильное построение предложения с причастным оборотом;</a:t>
            </a:r>
          </a:p>
          <a:p>
            <a:pPr marL="365125" lvl="0" indent="-282575" algn="just" eaLnBrk="0" fontAlgn="base" hangingPunct="0">
              <a:spcBef>
                <a:spcPts val="0"/>
              </a:spcBef>
              <a:spcAft>
                <a:spcPct val="0"/>
              </a:spcAft>
              <a:buClr>
                <a:srgbClr val="3891A7"/>
              </a:buClr>
              <a:buFont typeface="Wingdings 2" panose="05020102010507070707" pitchFamily="18" charset="2"/>
              <a:buChar char=""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связи между подлежащим и сказуемым;</a:t>
            </a:r>
          </a:p>
          <a:p>
            <a:pPr marL="365125" lvl="0" indent="-282575" algn="just" eaLnBrk="0" fontAlgn="base" hangingPunct="0">
              <a:spcBef>
                <a:spcPts val="0"/>
              </a:spcBef>
              <a:spcAft>
                <a:spcPct val="0"/>
              </a:spcAft>
              <a:buClr>
                <a:srgbClr val="3891A7"/>
              </a:buClr>
              <a:buFont typeface="Wingdings 2" panose="05020102010507070707" pitchFamily="18" charset="2"/>
              <a:buChar char=""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неправильное построение предложения с косвенной речью;</a:t>
            </a:r>
          </a:p>
          <a:p>
            <a:pPr marL="365125" lvl="0" indent="-282575" algn="just" eaLnBrk="0" fontAlgn="base" hangingPunct="0">
              <a:spcBef>
                <a:spcPts val="0"/>
              </a:spcBef>
              <a:spcAft>
                <a:spcPct val="0"/>
              </a:spcAft>
              <a:buClr>
                <a:srgbClr val="3891A7"/>
              </a:buClr>
              <a:buFont typeface="Wingdings 2" panose="05020102010507070707" pitchFamily="18" charset="2"/>
              <a:buChar char=""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видовременной соотнесенности глагольных форм;</a:t>
            </a:r>
          </a:p>
          <a:p>
            <a:pPr marL="365125" lvl="0" indent="-282575" algn="just" eaLnBrk="0" fontAlgn="base" hangingPunct="0">
              <a:spcBef>
                <a:spcPts val="0"/>
              </a:spcBef>
              <a:spcAft>
                <a:spcPct val="0"/>
              </a:spcAft>
              <a:buClr>
                <a:srgbClr val="3891A7"/>
              </a:buClr>
              <a:buFont typeface="Wingdings 2" panose="05020102010507070707" pitchFamily="18" charset="2"/>
              <a:buChar char=""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ошибки в построении сложного предложения;</a:t>
            </a:r>
          </a:p>
          <a:p>
            <a:pPr marL="365125" lvl="0" indent="-282575" algn="just" eaLnBrk="0" fontAlgn="base" hangingPunct="0">
              <a:spcBef>
                <a:spcPts val="0"/>
              </a:spcBef>
              <a:spcAft>
                <a:spcPct val="0"/>
              </a:spcAft>
              <a:buClr>
                <a:srgbClr val="3891A7"/>
              </a:buClr>
              <a:buFont typeface="Wingdings 2" panose="05020102010507070707" pitchFamily="18" charset="2"/>
              <a:buChar char=""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ошибки в употреблении частей речи (числительных, степеней сравнения прилагательных и др.);</a:t>
            </a:r>
          </a:p>
          <a:p>
            <a:pPr marL="365125" lvl="0" indent="-282575" algn="just" eaLnBrk="0" fontAlgn="base" hangingPunct="0">
              <a:spcBef>
                <a:spcPts val="0"/>
              </a:spcBef>
              <a:spcAft>
                <a:spcPct val="0"/>
              </a:spcAft>
              <a:buClr>
                <a:srgbClr val="3891A7"/>
              </a:buClr>
              <a:buFont typeface="Wingdings 2" panose="05020102010507070707" pitchFamily="18" charset="2"/>
              <a:buChar char=""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в построении предложения с несогласованным приложением;</a:t>
            </a:r>
          </a:p>
          <a:p>
            <a:pPr marL="365125" lvl="0" indent="-282575" algn="just" eaLnBrk="0" fontAlgn="base" hangingPunct="0">
              <a:spcBef>
                <a:spcPts val="0"/>
              </a:spcBef>
              <a:spcAft>
                <a:spcPct val="0"/>
              </a:spcAft>
              <a:buClr>
                <a:srgbClr val="3891A7"/>
              </a:buClr>
              <a:buFont typeface="Wingdings 2" panose="05020102010507070707" pitchFamily="18" charset="2"/>
              <a:buChar char=""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неправильное употребление падежных форм существительных.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19262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B5F415-6357-4E0A-B71E-A849AEF44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22114"/>
          </a:xfrm>
        </p:spPr>
        <p:txBody>
          <a:bodyPr/>
          <a:lstStyle/>
          <a:p>
            <a:pPr algn="ctr"/>
            <a:r>
              <a:rPr lang="ru-RU" dirty="0"/>
              <a:t>Типы ошибок: речевые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C5E5E28-2F81-44A0-BFE1-E3DD7DAFF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9632" y="1447800"/>
            <a:ext cx="7674056" cy="4933528"/>
          </a:xfrm>
        </p:spPr>
        <p:txBody>
          <a:bodyPr/>
          <a:lstStyle/>
          <a:p>
            <a:pPr marL="365125" lvl="0" indent="-282575" algn="just" eaLnBrk="0" fontAlgn="base" hangingPunct="0">
              <a:spcAft>
                <a:spcPct val="0"/>
              </a:spcAft>
              <a:buClr>
                <a:srgbClr val="3891A7"/>
              </a:buClr>
              <a:buFont typeface="Wingdings 2" panose="05020102010507070707" pitchFamily="18" charset="2"/>
              <a:buChar char=""/>
            </a:pPr>
            <a:r>
              <a:rPr lang="ru-RU" alt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Лексические:</a:t>
            </a:r>
          </a:p>
          <a:p>
            <a:pPr marL="365125" lvl="0" indent="-282575" algn="just" eaLnBrk="0" fontAlgn="base" hangingPunct="0">
              <a:spcAft>
                <a:spcPct val="0"/>
              </a:spcAft>
              <a:buClr>
                <a:srgbClr val="3891A7"/>
              </a:buClr>
              <a:buFont typeface="Wingdings" panose="05000000000000000000" pitchFamily="2" charset="2"/>
              <a:buChar char="Ø"/>
            </a:pPr>
            <a:r>
              <a:rPr lang="ru-RU" alt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употребление слова в несвойственном ему значении;</a:t>
            </a:r>
          </a:p>
          <a:p>
            <a:pPr marL="365125" lvl="0" indent="-282575" algn="just" eaLnBrk="0" fontAlgn="base" hangingPunct="0">
              <a:spcAft>
                <a:spcPct val="0"/>
              </a:spcAft>
              <a:buClr>
                <a:srgbClr val="3891A7"/>
              </a:buClr>
              <a:buFont typeface="Wingdings" panose="05000000000000000000" pitchFamily="2" charset="2"/>
              <a:buChar char="Ø"/>
            </a:pPr>
            <a:r>
              <a:rPr lang="ru-RU" alt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смешение паронимов;</a:t>
            </a:r>
          </a:p>
          <a:p>
            <a:pPr marL="365125" lvl="0" indent="-282575" algn="just" eaLnBrk="0" fontAlgn="base" hangingPunct="0">
              <a:spcAft>
                <a:spcPct val="0"/>
              </a:spcAft>
              <a:buClr>
                <a:srgbClr val="3891A7"/>
              </a:buClr>
              <a:buFont typeface="Wingdings" panose="05000000000000000000" pitchFamily="2" charset="2"/>
              <a:buChar char="Ø"/>
            </a:pPr>
            <a:r>
              <a:rPr lang="ru-RU" alt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«сочинение» несуществующих слов</a:t>
            </a:r>
          </a:p>
          <a:p>
            <a:pPr marL="365125" lvl="0" indent="-282575" algn="just" eaLnBrk="0" fontAlgn="base" hangingPunct="0">
              <a:spcAft>
                <a:spcPct val="0"/>
              </a:spcAft>
              <a:buClr>
                <a:srgbClr val="3891A7"/>
              </a:buClr>
              <a:buFont typeface="Wingdings 2" panose="05020102010507070707" pitchFamily="18" charset="2"/>
              <a:buChar char=""/>
            </a:pPr>
            <a:r>
              <a:rPr lang="ru-RU" alt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Стилистические:</a:t>
            </a:r>
          </a:p>
          <a:p>
            <a:pPr marL="365125" lvl="0" indent="-282575" algn="just" eaLnBrk="0" fontAlgn="base" hangingPunct="0">
              <a:spcAft>
                <a:spcPct val="0"/>
              </a:spcAft>
              <a:buClr>
                <a:srgbClr val="3891A7"/>
              </a:buClr>
              <a:buFont typeface="Wingdings" panose="05000000000000000000" pitchFamily="2" charset="2"/>
              <a:buChar char="Ø"/>
            </a:pPr>
            <a:r>
              <a:rPr lang="ru-RU" alt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лексической сочетаемости (глухая стена – глухая дверь, уделял внимание – уделял заботу);</a:t>
            </a:r>
          </a:p>
          <a:p>
            <a:pPr marL="365125" lvl="0" indent="-282575" algn="just" eaLnBrk="0" fontAlgn="base" hangingPunct="0">
              <a:spcAft>
                <a:spcPct val="0"/>
              </a:spcAft>
              <a:buClr>
                <a:srgbClr val="3891A7"/>
              </a:buClr>
              <a:buFont typeface="Wingdings" panose="05000000000000000000" pitchFamily="2" charset="2"/>
              <a:buChar char="Ø"/>
            </a:pPr>
            <a:r>
              <a:rPr lang="ru-RU" alt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речевая избыточность;</a:t>
            </a:r>
          </a:p>
          <a:p>
            <a:pPr marL="365125" lvl="0" indent="-282575" algn="just" eaLnBrk="0" fontAlgn="base" hangingPunct="0">
              <a:spcAft>
                <a:spcPct val="0"/>
              </a:spcAft>
              <a:buClr>
                <a:srgbClr val="3891A7"/>
              </a:buClr>
              <a:buFont typeface="Wingdings" panose="05000000000000000000" pitchFamily="2" charset="2"/>
              <a:buChar char="Ø"/>
            </a:pPr>
            <a:r>
              <a:rPr lang="ru-RU" alt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повторы слов;</a:t>
            </a:r>
          </a:p>
          <a:p>
            <a:pPr marL="365125" lvl="0" indent="-282575" algn="just" eaLnBrk="0" fontAlgn="base" hangingPunct="0">
              <a:spcAft>
                <a:spcPct val="0"/>
              </a:spcAft>
              <a:buClr>
                <a:srgbClr val="3891A7"/>
              </a:buClr>
              <a:buFont typeface="Wingdings" panose="05000000000000000000" pitchFamily="2" charset="2"/>
              <a:buChar char="Ø"/>
            </a:pPr>
            <a:r>
              <a:rPr lang="ru-RU" alt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неудачная инверсия;</a:t>
            </a:r>
          </a:p>
          <a:p>
            <a:pPr marL="365125" lvl="0" indent="-282575" algn="just" eaLnBrk="0" fontAlgn="base" hangingPunct="0">
              <a:spcAft>
                <a:spcPct val="0"/>
              </a:spcAft>
              <a:buClr>
                <a:srgbClr val="3891A7"/>
              </a:buClr>
              <a:buFont typeface="Wingdings" panose="05000000000000000000" pitchFamily="2" charset="2"/>
              <a:buChar char="Ø"/>
            </a:pPr>
            <a:r>
              <a:rPr lang="ru-RU" alt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неуместных в стилевом плане слов.</a:t>
            </a:r>
          </a:p>
        </p:txBody>
      </p:sp>
    </p:spTree>
    <p:extLst>
      <p:ext uri="{BB962C8B-B14F-4D97-AF65-F5344CB8AC3E}">
        <p14:creationId xmlns:p14="http://schemas.microsoft.com/office/powerpoint/2010/main" val="38477356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3F0E8E-6CD2-43AB-8861-A828DB81E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Типы ошибок: орфоэпические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1BE0153-B547-49A2-971F-49CE706470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5" lvl="0" indent="-282575" algn="just" eaLnBrk="0" fontAlgn="base" hangingPunct="0">
              <a:spcAft>
                <a:spcPct val="0"/>
              </a:spcAft>
              <a:buClr>
                <a:srgbClr val="3891A7"/>
              </a:buClr>
              <a:buFont typeface="Wingdings 2" panose="05020102010507070707" pitchFamily="18" charset="2"/>
              <a:buChar char=""/>
            </a:pPr>
            <a:r>
              <a:rPr lang="ru-RU" alt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Неправильное произнесение звуков, сочетаний звуков («плотит», «</a:t>
            </a:r>
            <a:r>
              <a:rPr lang="ru-RU" altLang="ru-RU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прецендент</a:t>
            </a:r>
            <a:r>
              <a:rPr lang="ru-RU" alt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altLang="ru-RU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тыща</a:t>
            </a:r>
            <a:r>
              <a:rPr lang="ru-RU" alt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»), в том числе ненужное смягчение либо неуместное произношение твердого звука («</a:t>
            </a:r>
            <a:r>
              <a:rPr lang="ru-RU" altLang="ru-RU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шинЭль</a:t>
            </a:r>
            <a:r>
              <a:rPr lang="ru-RU" alt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altLang="ru-RU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восем</a:t>
            </a:r>
            <a:r>
              <a:rPr lang="ru-RU" alt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altLang="ru-RU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карьеризьм</a:t>
            </a:r>
            <a:r>
              <a:rPr lang="ru-RU" alt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»);</a:t>
            </a:r>
          </a:p>
          <a:p>
            <a:pPr marL="365125" lvl="0" indent="-282575" algn="just" eaLnBrk="0" fontAlgn="base" hangingPunct="0">
              <a:spcAft>
                <a:spcPct val="0"/>
              </a:spcAft>
              <a:buClr>
                <a:srgbClr val="3891A7"/>
              </a:buClr>
              <a:buFont typeface="Wingdings 2" panose="05020102010507070707" pitchFamily="18" charset="2"/>
              <a:buChar char=""/>
            </a:pPr>
            <a:r>
              <a:rPr lang="ru-RU" alt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акцентологические ошибки (</a:t>
            </a:r>
            <a:r>
              <a:rPr lang="ru-RU" altLang="ru-RU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звОнит</a:t>
            </a:r>
            <a:r>
              <a:rPr lang="ru-RU" alt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красивЕе</a:t>
            </a:r>
            <a:r>
              <a:rPr lang="ru-RU" alt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045266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8B89FE-196B-48D4-81D9-4FF030A66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Пересказ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0B74F9C-08D1-4F16-BB15-692EA67032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2296" marR="539115" indent="0" algn="just">
              <a:spcAft>
                <a:spcPts val="0"/>
              </a:spcAft>
              <a:buNone/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Если участник итогового собеседования не приступал к выполнению задания 2, то по критериям оценивания правильности речи за выполнение заданий 1 и 2 (P1) ставится не более двух баллов.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0">
              <a:spcAft>
                <a:spcPts val="0"/>
              </a:spcAft>
              <a:buNone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 marL="173736" indent="0" algn="just">
              <a:spcAft>
                <a:spcPts val="0"/>
              </a:spcAft>
              <a:buNone/>
            </a:pPr>
            <a:r>
              <a:rPr lang="ru-RU" sz="800" i="1" dirty="0"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73736" marR="539115" indent="0" algn="just">
              <a:spcAft>
                <a:spcPts val="0"/>
              </a:spcAft>
              <a:buNone/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Максимальное количество баллов за работу с текстом (задания 1 </a:t>
            </a:r>
            <a:b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и 2) – 11.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82296" indent="0" algn="just">
              <a:spcAft>
                <a:spcPts val="0"/>
              </a:spcAft>
              <a:buNone/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04708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F4A870-C056-4882-8A4A-24AAE1F87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3. Монологическое высказывание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C008ECB-DF0B-4B91-9398-DB2FB18900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 одной из трех тем для высказывания (описание фотографии, повествование на основе жизненного опыта, рассуждение по поставленному вопросу)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к высказыванию – 1 минута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Высказывание – 3 минуты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высказывания – не менее 10 фраз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8531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035664-04A7-4240-9E16-B21A88E11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Требования к монологическому высказыванию</a:t>
            </a:r>
          </a:p>
        </p:txBody>
      </p:sp>
      <p:sp>
        <p:nvSpPr>
          <p:cNvPr id="11267" name="Содержимое 2">
            <a:extLst>
              <a:ext uri="{FF2B5EF4-FFF2-40B4-BE49-F238E27FC236}">
                <a16:creationId xmlns:a16="http://schemas.microsoft.com/office/drawing/2014/main" id="{B6537763-AA60-460D-9D0C-1D298B2F6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1268413"/>
            <a:ext cx="8034337" cy="5256212"/>
          </a:xfrm>
        </p:spPr>
        <p:txBody>
          <a:bodyPr/>
          <a:lstStyle/>
          <a:p>
            <a:pPr marL="342900" indent="-342900" algn="just">
              <a:buFont typeface="Symbol" panose="05050102010706020507" pitchFamily="18" charset="2"/>
              <a:buChar char=""/>
            </a:pPr>
            <a:r>
              <a:rPr lang="ru-RU" alt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Связность, </a:t>
            </a:r>
          </a:p>
          <a:p>
            <a:pPr marL="342900" indent="-342900" algn="just">
              <a:buFont typeface="Symbol" panose="05050102010706020507" pitchFamily="18" charset="2"/>
              <a:buChar char=""/>
            </a:pPr>
            <a:r>
              <a:rPr lang="ru-RU" alt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последовательность, </a:t>
            </a:r>
          </a:p>
          <a:p>
            <a:pPr marL="342900" indent="-342900" algn="just">
              <a:buFont typeface="Symbol" panose="05050102010706020507" pitchFamily="18" charset="2"/>
              <a:buChar char=""/>
            </a:pPr>
            <a:r>
              <a:rPr lang="ru-RU" alt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соразмерность частей, </a:t>
            </a:r>
          </a:p>
          <a:p>
            <a:pPr marL="342900" indent="-342900" algn="just">
              <a:buFont typeface="Symbol" panose="05050102010706020507" pitchFamily="18" charset="2"/>
              <a:buChar char=""/>
            </a:pPr>
            <a:r>
              <a:rPr lang="ru-RU" alt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наличие своей точки зрения, </a:t>
            </a:r>
          </a:p>
          <a:p>
            <a:pPr marL="342900" indent="-342900" algn="just">
              <a:buFont typeface="Symbol" panose="05050102010706020507" pitchFamily="18" charset="2"/>
              <a:buChar char=""/>
            </a:pPr>
            <a:r>
              <a:rPr lang="ru-RU" alt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учет интересов слушателя, ситуации общения,</a:t>
            </a:r>
          </a:p>
          <a:p>
            <a:pPr marL="342900" indent="-342900" algn="just">
              <a:buFont typeface="Symbol" panose="05050102010706020507" pitchFamily="18" charset="2"/>
              <a:buChar char=""/>
            </a:pPr>
            <a:r>
              <a:rPr lang="ru-RU" alt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соблюдение норм русского литературного языка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93CE809D-992B-44CB-946A-AE7C42E26A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473270"/>
            <a:ext cx="6408712" cy="5978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886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295FF9-5E4D-48AC-93ED-BCFFD8F34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итогового собеседования в 2023 году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ADB3C71-F8BC-4C61-B48E-914B4F3DB9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933528"/>
          </a:xfrm>
        </p:spPr>
        <p:txBody>
          <a:bodyPr/>
          <a:lstStyle/>
          <a:p>
            <a:pPr marL="82296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основной срок (вторая среда февраля) – 8 февраля 2023 года </a:t>
            </a:r>
          </a:p>
          <a:p>
            <a:pPr marL="82296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дополнительный срок 1 (вторая рабочая среда марта) – 15 марта 2023 года </a:t>
            </a:r>
          </a:p>
          <a:p>
            <a:pPr marL="82296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дополнительный срок 2 (первый рабочий понедельник мая) – 15 мая 2023 года</a:t>
            </a:r>
          </a:p>
        </p:txBody>
      </p:sp>
    </p:spTree>
    <p:extLst>
      <p:ext uri="{BB962C8B-B14F-4D97-AF65-F5344CB8AC3E}">
        <p14:creationId xmlns:p14="http://schemas.microsoft.com/office/powerpoint/2010/main" val="37411763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514584-6702-4CDE-84DB-90613089E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Диалог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5C506CA-777A-43A6-B69F-D699825721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1640" y="1447800"/>
            <a:ext cx="7602810" cy="4800600"/>
          </a:xfrm>
        </p:spPr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Ответы на вопросы экзаменатора-собеседника, связанные с темой монологического высказывания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диалога – до 3 минут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Ответы развернутые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неодносложные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457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CCE7FD2E-5742-448B-857E-C17224FBFB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664804"/>
            <a:ext cx="8370612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8275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2CE553E6-BCDD-44ED-8FD4-FC01EC8695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9439" y="404664"/>
            <a:ext cx="6189665" cy="5818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1723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F27722-01BC-460C-A2FD-AF2F10C1C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Оценивание речи в заданиях 3 и 4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E14E4EE-266E-4A4F-AFF0-861402B801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5391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Если участник итогового собеседования не приступал к выполнению задания 3 (монологическое высказывание), то по критериям оценивания правильности речи за выполнение заданий 3 и 4 (P2) ставится не более двух баллов.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82456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E59B9A-5277-481C-A8DA-98C53D008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баллов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470B74C-05A0-434A-A4DE-54F4E8D47B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Максимальное количество баллов за задания 1 и 2 (часть 1) – 11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Максимальное количество баллов за задания 3 и 4 (часть 2) – 9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Максимальное количество баллов за выполнение всех заданий – 20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Минимальное количество баллов, необходимое для получения зачета - 10</a:t>
            </a:r>
          </a:p>
        </p:txBody>
      </p:sp>
    </p:spTree>
    <p:extLst>
      <p:ext uri="{BB962C8B-B14F-4D97-AF65-F5344CB8AC3E}">
        <p14:creationId xmlns:p14="http://schemas.microsoft.com/office/powerpoint/2010/main" val="4164824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28" y="404665"/>
            <a:ext cx="7358114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300" b="1" dirty="0"/>
              <a:t>Структура собеседования</a:t>
            </a:r>
            <a:r>
              <a:rPr lang="ru-RU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340770"/>
            <a:ext cx="7527210" cy="489654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вслух текста</a:t>
            </a:r>
          </a:p>
          <a:p>
            <a:pPr algn="just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Подробный пересказ текста с привлечением дополнительной информации</a:t>
            </a:r>
          </a:p>
          <a:p>
            <a:pPr algn="just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Тематическое монологическое высказывание </a:t>
            </a:r>
          </a:p>
          <a:p>
            <a:pPr algn="just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диалоге </a:t>
            </a:r>
          </a:p>
          <a:p>
            <a:pPr marL="82296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Примерное время проведения собеседования с одним обучающимся – 15 – 16 минут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>
                <a:solidFill>
                  <a:srgbClr val="2A5A06"/>
                </a:solidFill>
              </a:rPr>
              <a:t>Цель собеседования -</a:t>
            </a:r>
            <a:r>
              <a:rPr lang="ru-RU" sz="4400" b="1" dirty="0"/>
              <a:t> </a:t>
            </a:r>
            <a:endParaRPr lang="en-US" sz="4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500553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оценить уровень общеобразовательной подготовки по разделу «Говорение» у выпускников IX классов общеобразовательных организаций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79" y="476673"/>
            <a:ext cx="6819615" cy="64807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>
                <a:solidFill>
                  <a:srgbClr val="2A5A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1. Чтение текста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124744"/>
            <a:ext cx="7819802" cy="5256583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к чтению текста вслух – до 2 минут. </a:t>
            </a:r>
          </a:p>
          <a:p>
            <a:pPr algn="just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Стиль текста – научно-публицистический.</a:t>
            </a:r>
          </a:p>
          <a:p>
            <a:pPr algn="just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примерно 170 – 190 слов.</a:t>
            </a:r>
          </a:p>
          <a:p>
            <a:pPr algn="just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 посвящен известной личности, многое сделавшей для Родины (исторический деятель, полководец, ученый, деятель культуры, писатель и т.д.)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4CBB4E-81D3-48FE-B086-E89B82273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/>
          <a:lstStyle/>
          <a:p>
            <a:pPr algn="ctr"/>
            <a:r>
              <a:rPr lang="ru-RU" sz="4000" b="1" dirty="0">
                <a:solidFill>
                  <a:srgbClr val="2A5A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текста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DFAE15A-7B42-429F-9105-45201A151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608" y="1124744"/>
            <a:ext cx="7498080" cy="5256584"/>
          </a:xfrm>
        </p:spPr>
        <p:txBody>
          <a:bodyPr>
            <a:normAutofit fontScale="92500" lnSpcReduction="10000"/>
          </a:bodyPr>
          <a:lstStyle/>
          <a:p>
            <a:pPr marL="82296" indent="0" algn="just">
              <a:buNone/>
            </a:pPr>
            <a:r>
              <a:rPr lang="ru-RU" sz="2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Контролируются: </a:t>
            </a:r>
          </a:p>
          <a:p>
            <a:pPr algn="just"/>
            <a:r>
              <a:rPr lang="ru-RU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навыки осмысленного чтения,</a:t>
            </a:r>
          </a:p>
          <a:p>
            <a:pPr algn="just"/>
            <a:r>
              <a:rPr lang="ru-RU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понимание экзаменуемым содержания читаемого, </a:t>
            </a:r>
          </a:p>
          <a:p>
            <a:pPr algn="just"/>
            <a:r>
              <a:rPr lang="ru-RU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правильное оформление фонетической стороны устной речи (темп, соответствие интонации знакам препинания, соблюдение орфоэпических норм),</a:t>
            </a:r>
          </a:p>
          <a:p>
            <a:pPr algn="just"/>
            <a:r>
              <a:rPr lang="ru-RU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соблюдение </a:t>
            </a:r>
            <a:r>
              <a:rPr lang="ru-RU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грамматических норм, склонение сложных грамматических форм (например, числительных);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тение графических символов (например, ударения)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332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4A88A14D-2EEF-43A0-8DB2-101B8CC94F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764704"/>
            <a:ext cx="7560840" cy="532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23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428604"/>
            <a:ext cx="7105366" cy="768148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>
                <a:solidFill>
                  <a:srgbClr val="2A5A06"/>
                </a:solidFill>
              </a:rPr>
              <a:t>Задание 2. Пересказ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052736"/>
            <a:ext cx="7490487" cy="537666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Пересказ должен быть подробным.</a:t>
            </a:r>
          </a:p>
          <a:p>
            <a:pPr algn="just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В процессе пересказа необходимо сохранить все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микротемы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текста.</a:t>
            </a:r>
          </a:p>
          <a:p>
            <a:pPr algn="just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В пересказ необходимо включить дополнительную информацию (цитату, характеризующую героя текста и его деятельность). Используются разные способы включения цитаты (прямая речь, косвенная речь, вводное слово).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DBA135-1CB7-45C0-A136-81ED08324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b="1" dirty="0">
                <a:solidFill>
                  <a:srgbClr val="2A5A06"/>
                </a:solidFill>
              </a:rPr>
              <a:t>Пересказ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52B1351-DA45-4730-8050-41FC1EAB86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к пересказу – до 2 минут</a:t>
            </a:r>
          </a:p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Пересказ – до 3 минут</a:t>
            </a:r>
          </a:p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подготовке к пересказу участник собеседования может делать записи в поле для заметок</a:t>
            </a:r>
          </a:p>
        </p:txBody>
      </p:sp>
    </p:spTree>
    <p:extLst>
      <p:ext uri="{BB962C8B-B14F-4D97-AF65-F5344CB8AC3E}">
        <p14:creationId xmlns:p14="http://schemas.microsoft.com/office/powerpoint/2010/main" val="4035482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2511</TotalTime>
  <Words>772</Words>
  <Application>Microsoft Office PowerPoint</Application>
  <PresentationFormat>Экран (4:3)</PresentationFormat>
  <Paragraphs>90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24</vt:i4>
      </vt:variant>
    </vt:vector>
  </HeadingPairs>
  <TitlesOfParts>
    <vt:vector size="33" baseType="lpstr">
      <vt:lpstr>Corbel</vt:lpstr>
      <vt:lpstr>Gill Sans MT</vt:lpstr>
      <vt:lpstr>Symbol</vt:lpstr>
      <vt:lpstr>Times New Roman</vt:lpstr>
      <vt:lpstr>Verdana</vt:lpstr>
      <vt:lpstr>Wingdings</vt:lpstr>
      <vt:lpstr>Wingdings 2</vt:lpstr>
      <vt:lpstr>Солнцестояние</vt:lpstr>
      <vt:lpstr>1_Солнцестояние</vt:lpstr>
      <vt:lpstr>Проведение  и оценивание итогового собеседования</vt:lpstr>
      <vt:lpstr>Проведение итогового собеседования в 2023 году</vt:lpstr>
      <vt:lpstr>Структура собеседования </vt:lpstr>
      <vt:lpstr>Цель собеседования - </vt:lpstr>
      <vt:lpstr>Задание 1. Чтение текста</vt:lpstr>
      <vt:lpstr>Чтение текста</vt:lpstr>
      <vt:lpstr>Презентация PowerPoint</vt:lpstr>
      <vt:lpstr>Задание 2. Пересказ</vt:lpstr>
      <vt:lpstr>Пересказ</vt:lpstr>
      <vt:lpstr>Презентация PowerPoint</vt:lpstr>
      <vt:lpstr>Пересказ</vt:lpstr>
      <vt:lpstr>Презентация PowerPoint</vt:lpstr>
      <vt:lpstr>Типы ошибок: грамматические</vt:lpstr>
      <vt:lpstr>Типы ошибок: речевые</vt:lpstr>
      <vt:lpstr>Типы ошибок: орфоэпические</vt:lpstr>
      <vt:lpstr>Пересказ</vt:lpstr>
      <vt:lpstr>Задание 3. Монологическое высказывание</vt:lpstr>
      <vt:lpstr>Требования к монологическому высказыванию</vt:lpstr>
      <vt:lpstr>Презентация PowerPoint</vt:lpstr>
      <vt:lpstr>Диалог</vt:lpstr>
      <vt:lpstr>Презентация PowerPoint</vt:lpstr>
      <vt:lpstr>Презентация PowerPoint</vt:lpstr>
      <vt:lpstr>Оценивание речи в заданиях 3 и 4</vt:lpstr>
      <vt:lpstr>Количество баллов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1</cp:lastModifiedBy>
  <cp:revision>97</cp:revision>
  <dcterms:created xsi:type="dcterms:W3CDTF">2013-08-21T19:17:07Z</dcterms:created>
  <dcterms:modified xsi:type="dcterms:W3CDTF">2023-01-31T19:53:25Z</dcterms:modified>
</cp:coreProperties>
</file>